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6" r:id="rId3"/>
    <p:sldId id="278" r:id="rId4"/>
    <p:sldId id="279" r:id="rId5"/>
    <p:sldId id="264" r:id="rId6"/>
    <p:sldId id="305" r:id="rId7"/>
    <p:sldId id="307" r:id="rId8"/>
    <p:sldId id="308" r:id="rId9"/>
    <p:sldId id="315" r:id="rId10"/>
    <p:sldId id="282" r:id="rId11"/>
    <p:sldId id="309" r:id="rId12"/>
    <p:sldId id="310" r:id="rId13"/>
    <p:sldId id="311" r:id="rId14"/>
    <p:sldId id="280" r:id="rId15"/>
    <p:sldId id="312" r:id="rId16"/>
    <p:sldId id="313" r:id="rId17"/>
    <p:sldId id="314" r:id="rId18"/>
    <p:sldId id="317" r:id="rId19"/>
    <p:sldId id="318" r:id="rId20"/>
    <p:sldId id="316" r:id="rId21"/>
    <p:sldId id="283" r:id="rId22"/>
    <p:sldId id="262" r:id="rId23"/>
    <p:sldId id="285" r:id="rId24"/>
    <p:sldId id="265" r:id="rId25"/>
    <p:sldId id="266" r:id="rId26"/>
    <p:sldId id="286" r:id="rId27"/>
    <p:sldId id="287" r:id="rId28"/>
    <p:sldId id="289" r:id="rId29"/>
    <p:sldId id="288" r:id="rId30"/>
    <p:sldId id="267" r:id="rId31"/>
    <p:sldId id="268" r:id="rId32"/>
    <p:sldId id="319" r:id="rId33"/>
    <p:sldId id="320" r:id="rId34"/>
    <p:sldId id="273" r:id="rId35"/>
    <p:sldId id="274" r:id="rId36"/>
    <p:sldId id="321" r:id="rId37"/>
    <p:sldId id="322" r:id="rId38"/>
    <p:sldId id="269" r:id="rId39"/>
    <p:sldId id="270" r:id="rId40"/>
    <p:sldId id="276" r:id="rId41"/>
    <p:sldId id="277" r:id="rId4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>
      <p:cViewPr varScale="1">
        <p:scale>
          <a:sx n="92" d="100"/>
          <a:sy n="92" d="100"/>
        </p:scale>
        <p:origin x="12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6.11.2018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Wheat" TargetMode="External"/><Relationship Id="rId13" Type="http://schemas.openxmlformats.org/officeDocument/2006/relationships/hyperlink" Target="https://en.wikipedia.org/wiki/Potato" TargetMode="External"/><Relationship Id="rId18" Type="http://schemas.openxmlformats.org/officeDocument/2006/relationships/hyperlink" Target="https://en.wikipedia.org/wiki/Sorghum" TargetMode="External"/><Relationship Id="rId3" Type="http://schemas.openxmlformats.org/officeDocument/2006/relationships/hyperlink" Target="https://en.wikipedia.org/wiki/Cattle" TargetMode="External"/><Relationship Id="rId21" Type="http://schemas.openxmlformats.org/officeDocument/2006/relationships/hyperlink" Target="https://en.wikipedia.org/wiki/Sugar_beet" TargetMode="External"/><Relationship Id="rId7" Type="http://schemas.openxmlformats.org/officeDocument/2006/relationships/hyperlink" Target="https://en.wikipedia.org/wiki/Pig" TargetMode="External"/><Relationship Id="rId12" Type="http://schemas.openxmlformats.org/officeDocument/2006/relationships/hyperlink" Target="https://en.wikipedia.org/wiki/Tomato" TargetMode="External"/><Relationship Id="rId17" Type="http://schemas.openxmlformats.org/officeDocument/2006/relationships/hyperlink" Target="https://en.wikipedia.org/wiki/Apple" TargetMode="External"/><Relationship Id="rId2" Type="http://schemas.openxmlformats.org/officeDocument/2006/relationships/hyperlink" Target="https://en.wikipedia.org/wiki/Maize" TargetMode="External"/><Relationship Id="rId16" Type="http://schemas.openxmlformats.org/officeDocument/2006/relationships/hyperlink" Target="https://en.wikipedia.org/wiki/Rice" TargetMode="External"/><Relationship Id="rId20" Type="http://schemas.openxmlformats.org/officeDocument/2006/relationships/hyperlink" Target="https://en.wikipedia.org/wiki/Cottonseed_oi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oybean" TargetMode="External"/><Relationship Id="rId11" Type="http://schemas.openxmlformats.org/officeDocument/2006/relationships/hyperlink" Target="https://en.wikipedia.org/wiki/Domesticated_turkey" TargetMode="External"/><Relationship Id="rId5" Type="http://schemas.openxmlformats.org/officeDocument/2006/relationships/hyperlink" Target="https://en.wikipedia.org/wiki/Chicken" TargetMode="External"/><Relationship Id="rId15" Type="http://schemas.openxmlformats.org/officeDocument/2006/relationships/hyperlink" Target="https://en.wikipedia.org/wiki/Orange_(fruit)" TargetMode="External"/><Relationship Id="rId10" Type="http://schemas.openxmlformats.org/officeDocument/2006/relationships/hyperlink" Target="https://en.wikipedia.org/wiki/Egg_(food)" TargetMode="External"/><Relationship Id="rId19" Type="http://schemas.openxmlformats.org/officeDocument/2006/relationships/hyperlink" Target="https://en.wikipedia.org/wiki/Lettuce" TargetMode="External"/><Relationship Id="rId4" Type="http://schemas.openxmlformats.org/officeDocument/2006/relationships/hyperlink" Target="https://en.wikipedia.org/wiki/Milk" TargetMode="External"/><Relationship Id="rId9" Type="http://schemas.openxmlformats.org/officeDocument/2006/relationships/hyperlink" Target="https://en.wikipedia.org/wiki/Cotton" TargetMode="External"/><Relationship Id="rId14" Type="http://schemas.openxmlformats.org/officeDocument/2006/relationships/hyperlink" Target="https://en.wikipedia.org/wiki/Grape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obacco" TargetMode="External"/><Relationship Id="rId13" Type="http://schemas.openxmlformats.org/officeDocument/2006/relationships/hyperlink" Target="https://en.wikipedia.org/wiki/Agriculture_in_the_United_States#cite_note-7" TargetMode="External"/><Relationship Id="rId3" Type="http://schemas.openxmlformats.org/officeDocument/2006/relationships/hyperlink" Target="https://en.wikipedia.org/wiki/Soybeans" TargetMode="External"/><Relationship Id="rId7" Type="http://schemas.openxmlformats.org/officeDocument/2006/relationships/hyperlink" Target="https://en.wikipedia.org/wiki/Hay" TargetMode="External"/><Relationship Id="rId12" Type="http://schemas.openxmlformats.org/officeDocument/2006/relationships/hyperlink" Target="https://en.wikipedia.org/wiki/United_States_Department_of_Agriculture" TargetMode="External"/><Relationship Id="rId2" Type="http://schemas.openxmlformats.org/officeDocument/2006/relationships/hyperlink" Target="https://en.wikipedia.org/wiki/Maiz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otton" TargetMode="External"/><Relationship Id="rId11" Type="http://schemas.openxmlformats.org/officeDocument/2006/relationships/hyperlink" Target="https://en.wikipedia.org/wiki/Barley" TargetMode="External"/><Relationship Id="rId5" Type="http://schemas.openxmlformats.org/officeDocument/2006/relationships/hyperlink" Target="https://en.wikipedia.org/wiki/Alfalfa" TargetMode="External"/><Relationship Id="rId10" Type="http://schemas.openxmlformats.org/officeDocument/2006/relationships/hyperlink" Target="https://en.wikipedia.org/wiki/Sorghum" TargetMode="External"/><Relationship Id="rId4" Type="http://schemas.openxmlformats.org/officeDocument/2006/relationships/hyperlink" Target="https://en.wikipedia.org/wiki/Wheat" TargetMode="External"/><Relationship Id="rId9" Type="http://schemas.openxmlformats.org/officeDocument/2006/relationships/hyperlink" Target="https://en.wikipedia.org/wiki/Rice" TargetMode="External"/><Relationship Id="rId14" Type="http://schemas.openxmlformats.org/officeDocument/2006/relationships/hyperlink" Target="https://en.wikipedia.org/wiki/Agriculture_in_the_United_States#cite_note-8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V</a:t>
            </a:r>
            <a:r>
              <a:rPr lang="hr-HR" dirty="0" smtClean="0"/>
              <a:t>egetacijske </a:t>
            </a:r>
            <a:r>
              <a:rPr lang="hr-HR" dirty="0" smtClean="0"/>
              <a:t>zone, tipove tla, poljoprivreda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Najviše drvo na svijetu – sekvoja (115, 72 m) </a:t>
            </a:r>
            <a:endParaRPr lang="hr-HR" dirty="0"/>
          </a:p>
        </p:txBody>
      </p:sp>
      <p:pic>
        <p:nvPicPr>
          <p:cNvPr id="4098" name="Picture 2" descr="Image resul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158" y="1600200"/>
            <a:ext cx="33956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71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tla</a:t>
            </a:r>
            <a:endParaRPr lang="hr-HR" dirty="0"/>
          </a:p>
        </p:txBody>
      </p:sp>
      <p:pic>
        <p:nvPicPr>
          <p:cNvPr id="4" name="Rezervirano mjesto sadržaja 3" descr="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  <p:extLst>
      <p:ext uri="{BB962C8B-B14F-4D97-AF65-F5344CB8AC3E}">
        <p14:creationId xmlns:p14="http://schemas.microsoft.com/office/powerpoint/2010/main" val="35763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Vegetacija</a:t>
            </a:r>
            <a:endParaRPr lang="hr-HR" dirty="0"/>
          </a:p>
        </p:txBody>
      </p:sp>
      <p:pic>
        <p:nvPicPr>
          <p:cNvPr id="1026" name="Picture 2" descr="Image result for natural vegetation of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86" y="1951005"/>
            <a:ext cx="5248618" cy="36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921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Vegetacijske zone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Tundra (granica – sjeverni rub zaljeva James)</a:t>
            </a:r>
          </a:p>
          <a:p>
            <a:r>
              <a:rPr lang="hr-HR" dirty="0" smtClean="0"/>
              <a:t>Borealne šume - četinarske šume sjevera (sjeverno od rijeke St </a:t>
            </a:r>
            <a:r>
              <a:rPr lang="hr-HR" dirty="0" err="1" smtClean="0"/>
              <a:t>Lowrence</a:t>
            </a:r>
            <a:r>
              <a:rPr lang="hr-HR" dirty="0" smtClean="0"/>
              <a:t>) – bor, smreka, jela</a:t>
            </a:r>
          </a:p>
          <a:p>
            <a:r>
              <a:rPr lang="hr-HR" dirty="0" smtClean="0"/>
              <a:t>Crnogorične šume uz Pacifik – smreka, jela, cedar, sekvoja</a:t>
            </a:r>
          </a:p>
          <a:p>
            <a:r>
              <a:rPr lang="hr-HR" dirty="0" smtClean="0"/>
              <a:t>Mješovite šume javor, bukva, hrast, </a:t>
            </a:r>
            <a:r>
              <a:rPr lang="hr-HR" dirty="0" err="1" smtClean="0"/>
              <a:t>crnogirična</a:t>
            </a:r>
            <a:r>
              <a:rPr lang="hr-HR" dirty="0" smtClean="0"/>
              <a:t> stabla</a:t>
            </a:r>
          </a:p>
          <a:p>
            <a:r>
              <a:rPr lang="hr-HR" dirty="0" smtClean="0"/>
              <a:t>Listopadne šume – bukva, hrast, </a:t>
            </a:r>
            <a:r>
              <a:rPr lang="hr-HR" dirty="0" err="1" smtClean="0"/>
              <a:t>hikorij</a:t>
            </a:r>
            <a:r>
              <a:rPr lang="hr-HR" dirty="0" smtClean="0"/>
              <a:t> (tvrdi američki orah)</a:t>
            </a:r>
          </a:p>
          <a:p>
            <a:r>
              <a:rPr lang="hr-HR" dirty="0" smtClean="0"/>
              <a:t>Crnogorične šume juga (od zaljeva Chesapeake) – bor (pješčano tlo), čempres, kaučukovac (močvarno tlo)</a:t>
            </a:r>
          </a:p>
          <a:p>
            <a:r>
              <a:rPr lang="hr-HR" dirty="0" smtClean="0"/>
              <a:t>Zona prerija (od Mississippi do Stjenjaka) – niske i visoke prerijske trave </a:t>
            </a:r>
          </a:p>
          <a:p>
            <a:r>
              <a:rPr lang="hr-HR" dirty="0" smtClean="0"/>
              <a:t>Pustinje i polupustinje – </a:t>
            </a:r>
            <a:r>
              <a:rPr lang="hr-HR" dirty="0" err="1" smtClean="0"/>
              <a:t>kaktusoidne</a:t>
            </a:r>
            <a:r>
              <a:rPr lang="hr-HR" dirty="0" smtClean="0"/>
              <a:t> biljke, biljke s mnogo trnja</a:t>
            </a:r>
          </a:p>
          <a:p>
            <a:r>
              <a:rPr lang="hr-HR" dirty="0" smtClean="0"/>
              <a:t>Vegetacija mediteranskoga tipa – trnovito grmlje, zakržljalo zimzeleno grmlje</a:t>
            </a:r>
          </a:p>
          <a:p>
            <a:r>
              <a:rPr lang="hr-HR" dirty="0" err="1" smtClean="0"/>
              <a:t>Visokoplaninska</a:t>
            </a:r>
            <a:r>
              <a:rPr lang="hr-HR" dirty="0" smtClean="0"/>
              <a:t> šuma – 3000-4000 m nadmorske visine (pretežito Stjenjak)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34673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hikorij</a:t>
            </a:r>
            <a:endParaRPr lang="hr-HR" dirty="0"/>
          </a:p>
        </p:txBody>
      </p:sp>
      <p:pic>
        <p:nvPicPr>
          <p:cNvPr id="2050" name="Picture 2" descr="Carya Morton 29-U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349" y="1827647"/>
            <a:ext cx="3053301" cy="407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960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tla</a:t>
            </a:r>
            <a:endParaRPr lang="hr-HR" dirty="0"/>
          </a:p>
        </p:txBody>
      </p:sp>
      <p:pic>
        <p:nvPicPr>
          <p:cNvPr id="4" name="Rezervirano mjesto sadržaja 3" descr="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  <p:extLst>
      <p:ext uri="{BB962C8B-B14F-4D97-AF65-F5344CB8AC3E}">
        <p14:creationId xmlns:p14="http://schemas.microsoft.com/office/powerpoint/2010/main" val="122366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Vegetacija</a:t>
            </a:r>
            <a:endParaRPr lang="hr-HR" dirty="0"/>
          </a:p>
        </p:txBody>
      </p:sp>
      <p:pic>
        <p:nvPicPr>
          <p:cNvPr id="1026" name="Picture 2" descr="Image result for natural vegetation of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86" y="1951005"/>
            <a:ext cx="5248618" cy="36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766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Vegetacijske zone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Tundra (granica – sjeverni rub zaljeva James)</a:t>
            </a:r>
          </a:p>
          <a:p>
            <a:r>
              <a:rPr lang="hr-HR" dirty="0" smtClean="0"/>
              <a:t>Borealne šume - četinarske šume sjevera (sjeverno od rijeke St </a:t>
            </a:r>
            <a:r>
              <a:rPr lang="hr-HR" dirty="0" err="1" smtClean="0"/>
              <a:t>Lowrence</a:t>
            </a:r>
            <a:r>
              <a:rPr lang="hr-HR" dirty="0" smtClean="0"/>
              <a:t>) – bor, smreka, jela</a:t>
            </a:r>
          </a:p>
          <a:p>
            <a:r>
              <a:rPr lang="hr-HR" dirty="0" smtClean="0"/>
              <a:t>Crnogorične šume uz Pacifik – smreka, jela, cedar, sekvoja</a:t>
            </a:r>
          </a:p>
          <a:p>
            <a:r>
              <a:rPr lang="hr-HR" dirty="0" smtClean="0"/>
              <a:t>Mješovite šume javor, bukva, hrast, </a:t>
            </a:r>
            <a:r>
              <a:rPr lang="hr-HR" dirty="0" err="1" smtClean="0"/>
              <a:t>crnogirična</a:t>
            </a:r>
            <a:r>
              <a:rPr lang="hr-HR" dirty="0" smtClean="0"/>
              <a:t> stabla</a:t>
            </a:r>
          </a:p>
          <a:p>
            <a:r>
              <a:rPr lang="hr-HR" dirty="0" smtClean="0"/>
              <a:t>Listopadne šume – bukva, hrast, </a:t>
            </a:r>
            <a:r>
              <a:rPr lang="hr-HR" dirty="0" err="1" smtClean="0"/>
              <a:t>hikorij</a:t>
            </a:r>
            <a:r>
              <a:rPr lang="hr-HR" dirty="0" smtClean="0"/>
              <a:t> (tvrdi američki orah)</a:t>
            </a:r>
          </a:p>
          <a:p>
            <a:r>
              <a:rPr lang="hr-HR" dirty="0" smtClean="0"/>
              <a:t>Crnogorične šume juga (od zaljeva Chesapeake) – bor (pješčano tlo), čempres, kaučukovac (močvarno tlo)</a:t>
            </a:r>
          </a:p>
          <a:p>
            <a:r>
              <a:rPr lang="hr-HR" dirty="0" smtClean="0"/>
              <a:t>Zona prerija (od Mississippi do Stjenjaka) – niske i visoke prerijske trave </a:t>
            </a:r>
          </a:p>
          <a:p>
            <a:r>
              <a:rPr lang="hr-HR" dirty="0" smtClean="0"/>
              <a:t>Pustinje i polupustinje – </a:t>
            </a:r>
            <a:r>
              <a:rPr lang="hr-HR" dirty="0" err="1" smtClean="0"/>
              <a:t>kaktusoidne</a:t>
            </a:r>
            <a:r>
              <a:rPr lang="hr-HR" dirty="0" smtClean="0"/>
              <a:t> biljke, biljke s mnogo trnja</a:t>
            </a:r>
          </a:p>
          <a:p>
            <a:r>
              <a:rPr lang="hr-HR" dirty="0" smtClean="0"/>
              <a:t>Vegetacija mediteranskoga tipa – trnovito grmlje, zakržljalo zimzeleno grmlje</a:t>
            </a:r>
          </a:p>
          <a:p>
            <a:r>
              <a:rPr lang="hr-HR" dirty="0" err="1" smtClean="0"/>
              <a:t>Visokoplaninska</a:t>
            </a:r>
            <a:r>
              <a:rPr lang="hr-HR" dirty="0" smtClean="0"/>
              <a:t> šuma – 3000-4000 m nadmorske visine (pretežito Stjenjak)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0864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Borova šuma jugoistoka – pješčana tla</a:t>
            </a:r>
            <a:endParaRPr lang="en-GB" dirty="0"/>
          </a:p>
        </p:txBody>
      </p:sp>
      <p:pic>
        <p:nvPicPr>
          <p:cNvPr id="3074" name="Picture 2" descr="Pinus palustris UG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635" y="1600200"/>
            <a:ext cx="315673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383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Čempres – močvarna tla</a:t>
            </a:r>
            <a:endParaRPr lang="en-GB" dirty="0"/>
          </a:p>
        </p:txBody>
      </p:sp>
      <p:pic>
        <p:nvPicPr>
          <p:cNvPr id="4098" name="Picture 2" descr="Slikovni rezultat za cypress tree flori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869" y="1600200"/>
            <a:ext cx="298626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68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tla</a:t>
            </a:r>
            <a:endParaRPr lang="hr-HR" dirty="0"/>
          </a:p>
        </p:txBody>
      </p:sp>
      <p:pic>
        <p:nvPicPr>
          <p:cNvPr id="4" name="Rezervirano mjesto sadržaja 3" descr="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  <p:extLst>
      <p:ext uri="{BB962C8B-B14F-4D97-AF65-F5344CB8AC3E}">
        <p14:creationId xmlns:p14="http://schemas.microsoft.com/office/powerpoint/2010/main" val="11949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Kaučukovac – močvarna tla</a:t>
            </a:r>
            <a:endParaRPr lang="en-GB" dirty="0"/>
          </a:p>
        </p:txBody>
      </p:sp>
      <p:pic>
        <p:nvPicPr>
          <p:cNvPr id="2050" name="Picture 2" descr="https://www.agroportal.hr/wp-content/uploads/2017/12/shutterstock_2093509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224" y="1600200"/>
            <a:ext cx="678555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314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err="1" smtClean="0"/>
              <a:t>Sklerofilna</a:t>
            </a:r>
            <a:r>
              <a:rPr lang="hr-HR" sz="2800" dirty="0" smtClean="0"/>
              <a:t> </a:t>
            </a:r>
            <a:r>
              <a:rPr lang="hr-HR" sz="2800" dirty="0" err="1" smtClean="0"/>
              <a:t>žbunjasta</a:t>
            </a:r>
            <a:r>
              <a:rPr lang="hr-HR" sz="2800" dirty="0" smtClean="0"/>
              <a:t> vegetacija mediteranskoga tipa, </a:t>
            </a:r>
            <a:r>
              <a:rPr lang="hr-HR" sz="2800" dirty="0" err="1" smtClean="0"/>
              <a:t>čaparal</a:t>
            </a:r>
            <a:r>
              <a:rPr lang="hr-HR" sz="2800" dirty="0" smtClean="0"/>
              <a:t> (zimzeleni hrast - na visini 600-2400 m)</a:t>
            </a:r>
            <a:endParaRPr lang="hr-HR" sz="2800" dirty="0"/>
          </a:p>
        </p:txBody>
      </p:sp>
      <p:pic>
        <p:nvPicPr>
          <p:cNvPr id="5122" name="Picture 2" descr="https://upload.wikimedia.org/wikipedia/commons/thumb/0/00/Liebre_Mountains_001.jpg/1024px-Liebre_Mountains_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48787"/>
            <a:ext cx="4368888" cy="327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chapar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88418"/>
            <a:ext cx="4706888" cy="309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832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tla</a:t>
            </a:r>
            <a:endParaRPr lang="hr-HR" dirty="0"/>
          </a:p>
        </p:txBody>
      </p:sp>
      <p:pic>
        <p:nvPicPr>
          <p:cNvPr id="4" name="Rezervirano mjesto sadržaja 3" descr="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026" name="Picture 2" descr="Image result for natural vegetation of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86" y="1951005"/>
            <a:ext cx="5248618" cy="36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275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175" y="1600200"/>
            <a:ext cx="67156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5950" y="1600200"/>
            <a:ext cx="60121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Poljoprivredna proizvodnja (</a:t>
            </a:r>
            <a:r>
              <a:rPr lang="hr-HR" dirty="0" err="1" smtClean="0"/>
              <a:t>mln</a:t>
            </a:r>
            <a:r>
              <a:rPr lang="hr-HR" dirty="0" smtClean="0"/>
              <a:t>. t)</a:t>
            </a:r>
            <a:endParaRPr lang="hr-HR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2147377" y="1537222"/>
          <a:ext cx="4849245" cy="4651920"/>
        </p:xfrm>
        <a:graphic>
          <a:graphicData uri="http://schemas.openxmlformats.org/drawingml/2006/table">
            <a:tbl>
              <a:tblPr/>
              <a:tblGrid>
                <a:gridCol w="1616415"/>
                <a:gridCol w="1616415"/>
                <a:gridCol w="1616415"/>
              </a:tblGrid>
              <a:tr h="215522">
                <a:tc>
                  <a:txBody>
                    <a:bodyPr/>
                    <a:lstStyle/>
                    <a:p>
                      <a:r>
                        <a:rPr lang="hr-HR" sz="1100" dirty="0" err="1">
                          <a:effectLst/>
                        </a:rPr>
                        <a:t>Millions</a:t>
                      </a:r>
                      <a:r>
                        <a:rPr lang="hr-HR" sz="1100" dirty="0">
                          <a:effectLst/>
                        </a:rPr>
                        <a:t> </a:t>
                      </a:r>
                      <a:r>
                        <a:rPr lang="hr-HR" sz="1100" dirty="0" err="1">
                          <a:effectLst/>
                        </a:rPr>
                        <a:t>of</a:t>
                      </a:r>
                      <a:r>
                        <a:rPr lang="hr-HR" sz="1100" dirty="0">
                          <a:effectLst/>
                        </a:rPr>
                        <a:t> </a:t>
                      </a:r>
                      <a:r>
                        <a:rPr lang="hr-HR" sz="1100" dirty="0" err="1">
                          <a:effectLst/>
                        </a:rPr>
                        <a:t>Tonnes</a:t>
                      </a:r>
                      <a:r>
                        <a:rPr lang="hr-HR" sz="1100" dirty="0">
                          <a:effectLst/>
                        </a:rPr>
                        <a:t> </a:t>
                      </a:r>
                      <a:r>
                        <a:rPr lang="hr-HR" sz="1100" dirty="0" err="1">
                          <a:effectLst/>
                        </a:rPr>
                        <a:t>in</a:t>
                      </a:r>
                      <a:endParaRPr lang="hr-HR" sz="1100" dirty="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100">
                          <a:effectLst/>
                        </a:rPr>
                        <a:t>2003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100">
                          <a:effectLst/>
                        </a:rPr>
                        <a:t>2013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2" tooltip="Maize"/>
                        </a:rPr>
                        <a:t>Corn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256.0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 dirty="0">
                          <a:effectLst/>
                        </a:rPr>
                        <a:t>354.0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3" tooltip="Cattle"/>
                        </a:rPr>
                        <a:t>Cattle</a:t>
                      </a:r>
                      <a:r>
                        <a:rPr lang="hr-HR" sz="1100">
                          <a:effectLst/>
                        </a:rPr>
                        <a:t> meat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12.0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11.7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>
                          <a:effectLst/>
                        </a:rPr>
                        <a:t>Cow's </a:t>
                      </a:r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4" tooltip="Milk"/>
                        </a:rPr>
                        <a:t>milk</a:t>
                      </a:r>
                      <a:r>
                        <a:rPr lang="hr-HR" sz="1100">
                          <a:effectLst/>
                        </a:rPr>
                        <a:t>, whole, fresh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77.0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91.0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5" tooltip="Chicken"/>
                        </a:rPr>
                        <a:t>Chicken</a:t>
                      </a:r>
                      <a:r>
                        <a:rPr lang="hr-HR" sz="1100">
                          <a:effectLst/>
                        </a:rPr>
                        <a:t> meat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14.7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17.4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6" tooltip="Soybean"/>
                        </a:rPr>
                        <a:t>Soybeans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67.0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89.0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7" tooltip="Pig"/>
                        </a:rPr>
                        <a:t>Pig</a:t>
                      </a:r>
                      <a:r>
                        <a:rPr lang="hr-HR" sz="1100">
                          <a:effectLst/>
                        </a:rPr>
                        <a:t> meat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9.1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10.5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8" tooltip="Wheat"/>
                        </a:rPr>
                        <a:t>Wheat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64.0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58.0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9" tooltip="Cotton"/>
                        </a:rPr>
                        <a:t>Cotton</a:t>
                      </a:r>
                      <a:r>
                        <a:rPr lang="hr-HR" sz="1100">
                          <a:effectLst/>
                        </a:rPr>
                        <a:t> lint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4.0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2.8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>
                          <a:effectLst/>
                        </a:rPr>
                        <a:t>Hen </a:t>
                      </a:r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0" tooltip="Egg (food)"/>
                        </a:rPr>
                        <a:t>eggs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5.2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5.6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1" tooltip="Domesticated turkey"/>
                        </a:rPr>
                        <a:t>Turkey</a:t>
                      </a:r>
                      <a:r>
                        <a:rPr lang="hr-HR" sz="1100">
                          <a:effectLst/>
                        </a:rPr>
                        <a:t> meat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2.5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2.6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2" tooltip="Tomato"/>
                        </a:rPr>
                        <a:t>Tomatoes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11.4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12.6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3" tooltip="Potato"/>
                        </a:rPr>
                        <a:t>Potatoes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20.8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19.8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4" tooltip="Grape"/>
                        </a:rPr>
                        <a:t>Grapes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5.9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7.7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5" tooltip="Orange (fruit)"/>
                        </a:rPr>
                        <a:t>Oranges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10.4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7.6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6" tooltip="Rice"/>
                        </a:rPr>
                        <a:t>Rice</a:t>
                      </a:r>
                      <a:r>
                        <a:rPr lang="hr-HR" sz="1100">
                          <a:effectLst/>
                        </a:rPr>
                        <a:t>, paddy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9.1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8.6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7" tooltip="Apple"/>
                        </a:rPr>
                        <a:t>Apples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3.9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4.1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8" tooltip="Sorghum"/>
                        </a:rPr>
                        <a:t>Sorghum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10.4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9.9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19" tooltip="Lettuce"/>
                        </a:rPr>
                        <a:t>Lettuce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4.7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3.6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20" tooltip="Cottonseed oil"/>
                        </a:rPr>
                        <a:t>Cottonseed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6.0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5.6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r>
                        <a:rPr lang="hr-HR" sz="1100" u="none" strike="noStrike">
                          <a:solidFill>
                            <a:srgbClr val="0B0080"/>
                          </a:solidFill>
                          <a:effectLst/>
                          <a:hlinkClick r:id="rId21" tooltip="Sugar beet"/>
                        </a:rPr>
                        <a:t>Sugar beets</a:t>
                      </a:r>
                      <a:endParaRPr lang="hr-HR" sz="1100">
                        <a:effectLst/>
                      </a:endParaRP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>
                          <a:effectLst/>
                        </a:rPr>
                        <a:t>30.7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100" dirty="0">
                          <a:effectLst/>
                        </a:rPr>
                        <a:t>29.8</a:t>
                      </a:r>
                    </a:p>
                  </a:txBody>
                  <a:tcPr marL="53881" marR="53881" marT="26940" marB="2694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sr-Latn-RS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sr-Latn-RS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18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Vrijednost poljoprivredne proizvodnje</a:t>
            </a:r>
            <a:endParaRPr lang="hr-HR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120289"/>
              </p:ext>
            </p:extLst>
          </p:nvPr>
        </p:nvGraphicFramePr>
        <p:xfrm>
          <a:off x="800364" y="1600202"/>
          <a:ext cx="7543272" cy="4525958"/>
        </p:xfrm>
        <a:graphic>
          <a:graphicData uri="http://schemas.openxmlformats.org/drawingml/2006/table">
            <a:tbl>
              <a:tblPr/>
              <a:tblGrid>
                <a:gridCol w="2514424"/>
                <a:gridCol w="2514424"/>
                <a:gridCol w="2514424"/>
              </a:tblGrid>
              <a:tr h="586699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Major Crops in the </a:t>
                      </a:r>
                      <a:r>
                        <a:rPr lang="en-US" sz="1600" dirty="0" smtClean="0">
                          <a:effectLst/>
                        </a:rPr>
                        <a:t>USA</a:t>
                      </a:r>
                      <a:endParaRPr lang="en-US" sz="1600" dirty="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1997</a:t>
                      </a:r>
                      <a:br>
                        <a:rPr lang="hr-HR" sz="1600">
                          <a:effectLst/>
                        </a:rPr>
                      </a:br>
                      <a:r>
                        <a:rPr lang="hr-HR" sz="1600">
                          <a:effectLst/>
                        </a:rPr>
                        <a:t>(in US$ billions)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2014</a:t>
                      </a:r>
                      <a:br>
                        <a:rPr lang="hr-HR" sz="1600">
                          <a:effectLst/>
                        </a:rPr>
                      </a:br>
                      <a:r>
                        <a:rPr lang="hr-HR" sz="1600">
                          <a:effectLst/>
                        </a:rPr>
                        <a:t>(in US$ billions)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2" tooltip="Maize"/>
                        </a:rPr>
                        <a:t>Corn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$24.4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$52.4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3" tooltip="Soybeans"/>
                        </a:rPr>
                        <a:t>Soybeans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$17.7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$40.3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4" tooltip="Wheat"/>
                        </a:rPr>
                        <a:t>Wheat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$8.6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$11.9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5" tooltip="Alfalfa"/>
                        </a:rPr>
                        <a:t>Alfalfa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$8.3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$10.8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6" tooltip="Cotton"/>
                        </a:rPr>
                        <a:t>Cotton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$6.1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$5.1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7" tooltip="Hay"/>
                        </a:rPr>
                        <a:t>Hay</a:t>
                      </a:r>
                      <a:r>
                        <a:rPr lang="hr-HR" sz="1600">
                          <a:effectLst/>
                        </a:rPr>
                        <a:t>, (Other than Alfalfa)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$5.1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$8.4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8" tooltip="Tobacco"/>
                        </a:rPr>
                        <a:t>Tobacco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$3.0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$1.8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9" tooltip="Rice"/>
                        </a:rPr>
                        <a:t>Rice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$1.7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$3.1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10" tooltip="Sorghum"/>
                        </a:rPr>
                        <a:t>Sorghum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$1.4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$1.7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35256">
                <a:tc>
                  <a:txBody>
                    <a:bodyPr/>
                    <a:lstStyle/>
                    <a:p>
                      <a:r>
                        <a:rPr lang="hr-HR" sz="1600" u="none" strike="noStrike">
                          <a:solidFill>
                            <a:srgbClr val="0B0080"/>
                          </a:solidFill>
                          <a:effectLst/>
                          <a:hlinkClick r:id="rId11" tooltip="Barley"/>
                        </a:rPr>
                        <a:t>Barley</a:t>
                      </a:r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hr-HR" sz="1600">
                          <a:effectLst/>
                        </a:rPr>
                        <a:t>$.9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600">
                          <a:effectLst/>
                        </a:rPr>
                        <a:t>$.9</a:t>
                      </a: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86699">
                <a:tc>
                  <a:txBody>
                    <a:bodyPr/>
                    <a:lstStyle/>
                    <a:p>
                      <a:endParaRPr lang="hr-HR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>
                          <a:effectLst/>
                        </a:rPr>
                        <a:t>Source:</a:t>
                      </a:r>
                      <a:br>
                        <a:rPr lang="en-US" sz="1600" i="1">
                          <a:effectLst/>
                        </a:rPr>
                      </a:br>
                      <a:r>
                        <a:rPr lang="en-US" sz="1600" i="1">
                          <a:effectLst/>
                        </a:rPr>
                        <a:t>1997 </a:t>
                      </a:r>
                      <a:r>
                        <a:rPr lang="en-US" sz="1600" i="1" u="none" strike="noStrike">
                          <a:solidFill>
                            <a:srgbClr val="0B0080"/>
                          </a:solidFill>
                          <a:effectLst/>
                          <a:hlinkClick r:id="rId12" tooltip="United States Department of Agriculture"/>
                        </a:rPr>
                        <a:t>USDA</a:t>
                      </a:r>
                      <a:r>
                        <a:rPr lang="en-US" sz="1600" i="1">
                          <a:effectLst/>
                        </a:rPr>
                        <a:t>-NASS reports,</a:t>
                      </a:r>
                      <a:r>
                        <a:rPr lang="en-US" sz="1600" b="0" i="0" u="none" strike="noStrike" baseline="30000">
                          <a:solidFill>
                            <a:srgbClr val="0B0080"/>
                          </a:solidFill>
                          <a:effectLst/>
                          <a:hlinkClick r:id="rId13"/>
                        </a:rPr>
                        <a:t>[7]</a:t>
                      </a:r>
                      <a:endParaRPr lang="en-US" sz="160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effectLst/>
                        </a:rPr>
                        <a:t>Source:</a:t>
                      </a:r>
                      <a:br>
                        <a:rPr lang="en-US" sz="1600" i="1" dirty="0">
                          <a:effectLst/>
                        </a:rPr>
                      </a:br>
                      <a:r>
                        <a:rPr lang="en-US" sz="1600" i="1" dirty="0">
                          <a:effectLst/>
                        </a:rPr>
                        <a:t>2015 </a:t>
                      </a:r>
                      <a:r>
                        <a:rPr lang="en-US" sz="1600" i="1" u="none" strike="noStrike" dirty="0">
                          <a:solidFill>
                            <a:srgbClr val="0B0080"/>
                          </a:solidFill>
                          <a:effectLst/>
                          <a:hlinkClick r:id="rId12" tooltip="United States Department of Agriculture"/>
                        </a:rPr>
                        <a:t>USDA</a:t>
                      </a:r>
                      <a:r>
                        <a:rPr lang="en-US" sz="1600" i="1" dirty="0">
                          <a:effectLst/>
                        </a:rPr>
                        <a:t>-NASS reports,</a:t>
                      </a:r>
                      <a:r>
                        <a:rPr lang="en-US" sz="1600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14"/>
                        </a:rPr>
                        <a:t>[8]</a:t>
                      </a:r>
                      <a:endParaRPr lang="en-US" sz="1600" dirty="0">
                        <a:effectLst/>
                      </a:endParaRPr>
                    </a:p>
                  </a:txBody>
                  <a:tcPr marL="83814" marR="83814" marT="41907" marB="4190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9446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Najvažnije poljoprivredne grane u Kanadi</a:t>
            </a:r>
            <a:endParaRPr lang="hr-HR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126999"/>
              </p:ext>
            </p:extLst>
          </p:nvPr>
        </p:nvGraphicFramePr>
        <p:xfrm>
          <a:off x="457200" y="1942941"/>
          <a:ext cx="8229600" cy="35661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effectLst/>
                        </a:rPr>
                        <a:t>Grana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effectLst/>
                        </a:rPr>
                        <a:t>Postotak u prodaji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effectLst/>
                        </a:rPr>
                        <a:t>Primarno tržište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r-HR" dirty="0" smtClean="0">
                          <a:effectLst/>
                        </a:rPr>
                        <a:t>Vrste </a:t>
                      </a:r>
                      <a:r>
                        <a:rPr lang="en-US" dirty="0" err="1" smtClean="0">
                          <a:effectLst/>
                        </a:rPr>
                        <a:t>zrn</a:t>
                      </a:r>
                      <a:r>
                        <a:rPr lang="hr-HR" dirty="0" smtClean="0">
                          <a:effectLst/>
                        </a:rPr>
                        <a:t>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i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uljaric</a:t>
                      </a:r>
                      <a:r>
                        <a:rPr lang="hr-HR" dirty="0" smtClean="0">
                          <a:effectLst/>
                        </a:rPr>
                        <a:t>a</a:t>
                      </a:r>
                      <a:r>
                        <a:rPr lang="en-US" dirty="0" smtClean="0">
                          <a:effectLst/>
                        </a:rPr>
                        <a:t> (</a:t>
                      </a:r>
                      <a:r>
                        <a:rPr lang="en-US" dirty="0" err="1" smtClean="0">
                          <a:effectLst/>
                        </a:rPr>
                        <a:t>pšenica</a:t>
                      </a:r>
                      <a:r>
                        <a:rPr lang="en-US" dirty="0" smtClean="0">
                          <a:effectLst/>
                        </a:rPr>
                        <a:t>, durum, </a:t>
                      </a:r>
                      <a:r>
                        <a:rPr lang="en-US" dirty="0" err="1" smtClean="0">
                          <a:effectLst/>
                        </a:rPr>
                        <a:t>zob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ječam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raž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laneno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sjeme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kan</a:t>
                      </a:r>
                      <a:r>
                        <a:rPr lang="hr-HR" dirty="0" err="1" smtClean="0">
                          <a:effectLst/>
                        </a:rPr>
                        <a:t>ola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soja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riža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i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kukuruz</a:t>
                      </a:r>
                      <a:r>
                        <a:rPr lang="en-US" dirty="0" smtClean="0">
                          <a:effectLst/>
                        </a:rPr>
                        <a:t>)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>
                          <a:effectLst/>
                        </a:rPr>
                        <a:t>34%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effectLst/>
                        </a:rPr>
                        <a:t>Unutrašnje i izvoz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r-HR" dirty="0" smtClean="0">
                          <a:effectLst/>
                        </a:rPr>
                        <a:t>Vrste </a:t>
                      </a:r>
                      <a:r>
                        <a:rPr lang="en-US" dirty="0" err="1" smtClean="0">
                          <a:effectLst/>
                        </a:rPr>
                        <a:t>crven</a:t>
                      </a:r>
                      <a:r>
                        <a:rPr lang="hr-HR" dirty="0" err="1" smtClean="0">
                          <a:effectLst/>
                        </a:rPr>
                        <a:t>og</a:t>
                      </a:r>
                      <a:r>
                        <a:rPr lang="en-US" dirty="0" smtClean="0">
                          <a:effectLst/>
                        </a:rPr>
                        <a:t> mesa - </a:t>
                      </a:r>
                      <a:r>
                        <a:rPr lang="en-US" dirty="0" err="1" smtClean="0">
                          <a:effectLst/>
                        </a:rPr>
                        <a:t>govedina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svinja</a:t>
                      </a:r>
                      <a:r>
                        <a:rPr lang="en-US" dirty="0" smtClean="0">
                          <a:effectLst/>
                        </a:rPr>
                        <a:t>, </a:t>
                      </a:r>
                      <a:r>
                        <a:rPr lang="en-US" dirty="0" err="1" smtClean="0">
                          <a:effectLst/>
                        </a:rPr>
                        <a:t>teletina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i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 err="1" smtClean="0">
                          <a:effectLst/>
                        </a:rPr>
                        <a:t>janjetina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>
                          <a:effectLst/>
                        </a:rPr>
                        <a:t>24%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effectLst/>
                        </a:rPr>
                        <a:t>Unutrašnje i izvoz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r-HR" dirty="0" smtClean="0">
                          <a:effectLst/>
                        </a:rPr>
                        <a:t>Mliječni</a:t>
                      </a:r>
                      <a:r>
                        <a:rPr lang="hr-HR" baseline="0" dirty="0" smtClean="0">
                          <a:effectLst/>
                        </a:rPr>
                        <a:t> proizvodi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>
                          <a:effectLst/>
                        </a:rPr>
                        <a:t>12%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effectLst/>
                        </a:rPr>
                        <a:t>Unutrašnje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r-HR" dirty="0" smtClean="0">
                          <a:effectLst/>
                        </a:rPr>
                        <a:t>Voće, povrće, cvijeće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>
                          <a:effectLst/>
                        </a:rPr>
                        <a:t>9%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effectLst/>
                        </a:rPr>
                        <a:t>Unutrašnje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r-HR" dirty="0" smtClean="0">
                          <a:effectLst/>
                        </a:rPr>
                        <a:t>Perad</a:t>
                      </a:r>
                      <a:r>
                        <a:rPr lang="hr-HR" baseline="0" dirty="0" smtClean="0">
                          <a:effectLst/>
                        </a:rPr>
                        <a:t> i jaja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>
                          <a:effectLst/>
                        </a:rPr>
                        <a:t>8%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effectLst/>
                        </a:rPr>
                        <a:t>Unutrašnje</a:t>
                      </a:r>
                      <a:endParaRPr lang="hr-HR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274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Poljoprivredni poticaji</a:t>
            </a:r>
            <a:endParaRPr lang="hr-HR" dirty="0"/>
          </a:p>
        </p:txBody>
      </p:sp>
      <p:pic>
        <p:nvPicPr>
          <p:cNvPr id="9218" name="Picture 2" descr="https://upload.wikimedia.org/wikipedia/commons/thumb/5/58/United_States_farm_subsidies_%28source_Congressional_Budget_Office%29.svg/540px-United_States_farm_subsidies_%28source_Congressional_Budget_Office%29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484784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752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Vegetacija</a:t>
            </a:r>
            <a:endParaRPr lang="hr-HR" dirty="0"/>
          </a:p>
        </p:txBody>
      </p:sp>
      <p:pic>
        <p:nvPicPr>
          <p:cNvPr id="1026" name="Picture 2" descr="Image result for natural vegetation of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86" y="1951005"/>
            <a:ext cx="5248618" cy="36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2527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175" y="1600200"/>
            <a:ext cx="6715650" cy="4525963"/>
          </a:xfrm>
        </p:spPr>
      </p:pic>
    </p:spTree>
    <p:extLst>
      <p:ext uri="{BB962C8B-B14F-4D97-AF65-F5344CB8AC3E}">
        <p14:creationId xmlns:p14="http://schemas.microsoft.com/office/powerpoint/2010/main" val="25461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5950" y="1600200"/>
            <a:ext cx="6012100" cy="4525963"/>
          </a:xfrm>
        </p:spPr>
      </p:pic>
    </p:spTree>
    <p:extLst>
      <p:ext uri="{BB962C8B-B14F-4D97-AF65-F5344CB8AC3E}">
        <p14:creationId xmlns:p14="http://schemas.microsoft.com/office/powerpoint/2010/main" val="137371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1958181"/>
            <a:ext cx="8128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75" y="2243931"/>
            <a:ext cx="5429250" cy="3238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175" y="1600200"/>
            <a:ext cx="6715650" cy="4525963"/>
          </a:xfrm>
        </p:spPr>
      </p:pic>
    </p:spTree>
    <p:extLst>
      <p:ext uri="{BB962C8B-B14F-4D97-AF65-F5344CB8AC3E}">
        <p14:creationId xmlns:p14="http://schemas.microsoft.com/office/powerpoint/2010/main" val="269985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5950" y="1600200"/>
            <a:ext cx="6012100" cy="4525963"/>
          </a:xfrm>
        </p:spPr>
      </p:pic>
    </p:spTree>
    <p:extLst>
      <p:ext uri="{BB962C8B-B14F-4D97-AF65-F5344CB8AC3E}">
        <p14:creationId xmlns:p14="http://schemas.microsoft.com/office/powerpoint/2010/main" val="385803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" y="1767681"/>
            <a:ext cx="7696200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Vegetacijske zone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Tundra (granica – sjeverni rub zaljeva James)</a:t>
            </a:r>
          </a:p>
          <a:p>
            <a:r>
              <a:rPr lang="hr-HR" dirty="0" smtClean="0"/>
              <a:t>Borealne šume - četinarske šume sjevera (sjeverno od rijeke St </a:t>
            </a:r>
            <a:r>
              <a:rPr lang="hr-HR" dirty="0" err="1" smtClean="0"/>
              <a:t>Lowrence</a:t>
            </a:r>
            <a:r>
              <a:rPr lang="hr-HR" dirty="0" smtClean="0"/>
              <a:t>) – bor, smreka, jela</a:t>
            </a:r>
          </a:p>
          <a:p>
            <a:r>
              <a:rPr lang="hr-HR" dirty="0" smtClean="0"/>
              <a:t>Crnogorične šume uz Pacifik – smreka, jela, cedar, sekvoja</a:t>
            </a:r>
          </a:p>
          <a:p>
            <a:r>
              <a:rPr lang="hr-HR" dirty="0" smtClean="0"/>
              <a:t>Mješovite šume javor, bukva, hrast, </a:t>
            </a:r>
            <a:r>
              <a:rPr lang="hr-HR" dirty="0" err="1" smtClean="0"/>
              <a:t>crnogirična</a:t>
            </a:r>
            <a:r>
              <a:rPr lang="hr-HR" dirty="0" smtClean="0"/>
              <a:t> stabla</a:t>
            </a:r>
          </a:p>
          <a:p>
            <a:r>
              <a:rPr lang="hr-HR" dirty="0" smtClean="0"/>
              <a:t>Listopadne šume – bukva, hrast, </a:t>
            </a:r>
            <a:r>
              <a:rPr lang="hr-HR" dirty="0" err="1" smtClean="0"/>
              <a:t>hikorij</a:t>
            </a:r>
            <a:r>
              <a:rPr lang="hr-HR" dirty="0" smtClean="0"/>
              <a:t> (tvrdi američki orah)</a:t>
            </a:r>
          </a:p>
          <a:p>
            <a:r>
              <a:rPr lang="hr-HR" dirty="0" smtClean="0"/>
              <a:t>Crnogorične šume juga (od zaljeva Chesapeake) – bor (pješčano tlo), čempres, kaučukovac (močvarno tlo)</a:t>
            </a:r>
          </a:p>
          <a:p>
            <a:r>
              <a:rPr lang="hr-HR" dirty="0" smtClean="0"/>
              <a:t>Zona prerija (od Mississippi do Stjenjaka) – niske i visoke prerijske trave </a:t>
            </a:r>
          </a:p>
          <a:p>
            <a:r>
              <a:rPr lang="hr-HR" dirty="0" smtClean="0"/>
              <a:t>Pustinje i polupustinje – </a:t>
            </a:r>
            <a:r>
              <a:rPr lang="hr-HR" dirty="0" err="1" smtClean="0"/>
              <a:t>kaktusoidne</a:t>
            </a:r>
            <a:r>
              <a:rPr lang="hr-HR" dirty="0" smtClean="0"/>
              <a:t> biljke, biljke s mnogo trnja</a:t>
            </a:r>
          </a:p>
          <a:p>
            <a:r>
              <a:rPr lang="hr-HR" dirty="0" smtClean="0"/>
              <a:t>Vegetacija mediteranskoga tipa – trnovito grmlje, zakržljalo zimzeleno grmlje</a:t>
            </a:r>
          </a:p>
          <a:p>
            <a:r>
              <a:rPr lang="hr-HR" dirty="0" err="1" smtClean="0"/>
              <a:t>Visokoplaninska</a:t>
            </a:r>
            <a:r>
              <a:rPr lang="hr-HR" dirty="0" smtClean="0"/>
              <a:t> šuma – 3000-4000 m nadmorske visine (pretežito Stjenjak)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066287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Obilježja poljoprivrede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 smtClean="0"/>
              <a:t>-  Mehanizacija</a:t>
            </a:r>
          </a:p>
          <a:p>
            <a:pPr>
              <a:buFontTx/>
              <a:buChar char="-"/>
            </a:pPr>
            <a:r>
              <a:rPr lang="hr-HR" dirty="0" smtClean="0"/>
              <a:t>Pad poljoprivrednog stanovništva</a:t>
            </a:r>
          </a:p>
          <a:p>
            <a:pPr>
              <a:buFontTx/>
              <a:buChar char="-"/>
            </a:pPr>
            <a:r>
              <a:rPr lang="hr-HR" dirty="0" smtClean="0"/>
              <a:t>Pad broja farmi</a:t>
            </a:r>
          </a:p>
          <a:p>
            <a:pPr>
              <a:buFontTx/>
              <a:buChar char="-"/>
            </a:pPr>
            <a:r>
              <a:rPr lang="hr-HR" dirty="0" smtClean="0"/>
              <a:t>Dvojna djelatnost</a:t>
            </a:r>
          </a:p>
          <a:p>
            <a:pPr>
              <a:buFontTx/>
              <a:buChar char="-"/>
            </a:pPr>
            <a:r>
              <a:rPr lang="hr-HR" dirty="0" smtClean="0"/>
              <a:t>Daljnja specijalizacija</a:t>
            </a:r>
          </a:p>
          <a:p>
            <a:pPr>
              <a:buFontTx/>
              <a:buChar char="-"/>
            </a:pPr>
            <a:r>
              <a:rPr lang="hr-HR" dirty="0" smtClean="0"/>
              <a:t>Poljoprivredni viškovi</a:t>
            </a:r>
          </a:p>
          <a:p>
            <a:pPr>
              <a:buFontTx/>
              <a:buChar char="-"/>
            </a:pPr>
            <a:r>
              <a:rPr lang="hr-HR" dirty="0" err="1" smtClean="0"/>
              <a:t>Ukrupnjavanje</a:t>
            </a:r>
            <a:r>
              <a:rPr lang="hr-HR" dirty="0" smtClean="0"/>
              <a:t> farmi</a:t>
            </a:r>
          </a:p>
          <a:p>
            <a:pPr>
              <a:buFontTx/>
              <a:buChar char="-"/>
            </a:pPr>
            <a:r>
              <a:rPr lang="hr-HR" dirty="0" smtClean="0"/>
              <a:t>Vertikalna integracija</a:t>
            </a:r>
          </a:p>
          <a:p>
            <a:pPr>
              <a:buFontTx/>
              <a:buChar char="-"/>
            </a:pPr>
            <a:r>
              <a:rPr lang="hr-HR" dirty="0" smtClean="0"/>
              <a:t>Stalna implementacija znanstvenih dostignuća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719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1314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0224" y="1600200"/>
            <a:ext cx="540355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Vrste tla</a:t>
            </a:r>
            <a:endParaRPr lang="hr-HR" dirty="0"/>
          </a:p>
        </p:txBody>
      </p:sp>
      <p:pic>
        <p:nvPicPr>
          <p:cNvPr id="4" name="Rezervirano mjesto sadržaja 3" descr="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  <p:extLst>
      <p:ext uri="{BB962C8B-B14F-4D97-AF65-F5344CB8AC3E}">
        <p14:creationId xmlns:p14="http://schemas.microsoft.com/office/powerpoint/2010/main" val="42552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Vegetacija</a:t>
            </a:r>
            <a:endParaRPr lang="hr-HR" dirty="0"/>
          </a:p>
        </p:txBody>
      </p:sp>
      <p:pic>
        <p:nvPicPr>
          <p:cNvPr id="1026" name="Picture 2" descr="Image result for natural vegetation of nor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86" y="1951005"/>
            <a:ext cx="5248618" cy="366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84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Vegetacijske zone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Tundra (granica – sjeverni rub zaljeva James)</a:t>
            </a:r>
          </a:p>
          <a:p>
            <a:r>
              <a:rPr lang="hr-HR" dirty="0" smtClean="0"/>
              <a:t>Borealne šume - četinarske šume sjevera (sjeverno od rijeke St </a:t>
            </a:r>
            <a:r>
              <a:rPr lang="hr-HR" dirty="0" err="1" smtClean="0"/>
              <a:t>Lowrence</a:t>
            </a:r>
            <a:r>
              <a:rPr lang="hr-HR" dirty="0" smtClean="0"/>
              <a:t>) – bor, smreka, jela</a:t>
            </a:r>
          </a:p>
          <a:p>
            <a:r>
              <a:rPr lang="hr-HR" dirty="0" smtClean="0"/>
              <a:t>Crnogorične šume uz Pacifik – smreka, jela, cedar, sekvoja</a:t>
            </a:r>
          </a:p>
          <a:p>
            <a:r>
              <a:rPr lang="hr-HR" dirty="0" smtClean="0"/>
              <a:t>Mješovite šume javor, bukva, hrast, </a:t>
            </a:r>
            <a:r>
              <a:rPr lang="hr-HR" dirty="0" err="1" smtClean="0"/>
              <a:t>crnogirična</a:t>
            </a:r>
            <a:r>
              <a:rPr lang="hr-HR" dirty="0" smtClean="0"/>
              <a:t> stabla</a:t>
            </a:r>
          </a:p>
          <a:p>
            <a:r>
              <a:rPr lang="hr-HR" dirty="0" smtClean="0"/>
              <a:t>Listopadne šume – bukva, hrast, </a:t>
            </a:r>
            <a:r>
              <a:rPr lang="hr-HR" dirty="0" err="1" smtClean="0"/>
              <a:t>hikorij</a:t>
            </a:r>
            <a:r>
              <a:rPr lang="hr-HR" dirty="0" smtClean="0"/>
              <a:t> (tvrdi američki orah)</a:t>
            </a:r>
          </a:p>
          <a:p>
            <a:r>
              <a:rPr lang="hr-HR" dirty="0" smtClean="0"/>
              <a:t>Crnogorične šume juga (od zaljeva Chesapeake) – bor (pješčano tlo), čempres, kaučukovac (močvarno tlo)</a:t>
            </a:r>
          </a:p>
          <a:p>
            <a:r>
              <a:rPr lang="hr-HR" dirty="0" smtClean="0"/>
              <a:t>Zona prerija (od Mississippi do Stjenjaka) – niske i visoke prerijske trave </a:t>
            </a:r>
          </a:p>
          <a:p>
            <a:r>
              <a:rPr lang="hr-HR" dirty="0" smtClean="0"/>
              <a:t>Pustinje i polupustinje – </a:t>
            </a:r>
            <a:r>
              <a:rPr lang="hr-HR" dirty="0" err="1" smtClean="0"/>
              <a:t>kaktusoidne</a:t>
            </a:r>
            <a:r>
              <a:rPr lang="hr-HR" dirty="0" smtClean="0"/>
              <a:t> biljke, biljke s mnogo trnja</a:t>
            </a:r>
          </a:p>
          <a:p>
            <a:r>
              <a:rPr lang="hr-HR" dirty="0" smtClean="0"/>
              <a:t>Vegetacija mediteranskoga tipa – trnovito grmlje, zakržljalo zimzeleno grmlje</a:t>
            </a:r>
          </a:p>
          <a:p>
            <a:r>
              <a:rPr lang="hr-HR" dirty="0" err="1" smtClean="0"/>
              <a:t>Visokoplaninska</a:t>
            </a:r>
            <a:r>
              <a:rPr lang="hr-HR" dirty="0" smtClean="0"/>
              <a:t> šuma – 3000-4000 m nadmorske visine (pretežito Stjenjak)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55448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Duglazija</a:t>
            </a:r>
            <a:endParaRPr lang="en-GB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ViÅ¡e od 100 godina stare Pseudotsuga menzies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7278"/>
            <a:ext cx="4019600" cy="447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86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846</Words>
  <Application>Microsoft Office PowerPoint</Application>
  <PresentationFormat>Prikaz na zaslonu (4:3)</PresentationFormat>
  <Paragraphs>192</Paragraphs>
  <Slides>41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41</vt:i4>
      </vt:variant>
    </vt:vector>
  </HeadingPairs>
  <TitlesOfParts>
    <vt:vector size="44" baseType="lpstr">
      <vt:lpstr>Arial</vt:lpstr>
      <vt:lpstr>Calibri</vt:lpstr>
      <vt:lpstr>Office tema</vt:lpstr>
      <vt:lpstr>Vegetacijske zone, tipove tla, poljoprivreda</vt:lpstr>
      <vt:lpstr>Vrste tla</vt:lpstr>
      <vt:lpstr>Vegetacija</vt:lpstr>
      <vt:lpstr>Vegetacijske zone</vt:lpstr>
      <vt:lpstr>PowerPointova prezentacija</vt:lpstr>
      <vt:lpstr>Vrste tla</vt:lpstr>
      <vt:lpstr>Vegetacija</vt:lpstr>
      <vt:lpstr>Vegetacijske zone</vt:lpstr>
      <vt:lpstr>Duglazija</vt:lpstr>
      <vt:lpstr>Najviše drvo na svijetu – sekvoja (115, 72 m) </vt:lpstr>
      <vt:lpstr>Vrste tla</vt:lpstr>
      <vt:lpstr>Vegetacija</vt:lpstr>
      <vt:lpstr>Vegetacijske zone</vt:lpstr>
      <vt:lpstr>hikorij</vt:lpstr>
      <vt:lpstr>Vrste tla</vt:lpstr>
      <vt:lpstr>Vegetacija</vt:lpstr>
      <vt:lpstr>Vegetacijske zone</vt:lpstr>
      <vt:lpstr>Borova šuma jugoistoka – pješčana tla</vt:lpstr>
      <vt:lpstr>Čempres – močvarna tla</vt:lpstr>
      <vt:lpstr>Kaučukovac – močvarna tla</vt:lpstr>
      <vt:lpstr>Sklerofilna žbunjasta vegetacija mediteranskoga tipa, čaparal (zimzeleni hrast - na visini 600-2400 m)</vt:lpstr>
      <vt:lpstr>Vrste tla</vt:lpstr>
      <vt:lpstr>PowerPointova prezentacija</vt:lpstr>
      <vt:lpstr>PowerPointova prezentacija</vt:lpstr>
      <vt:lpstr>PowerPointova prezentacija</vt:lpstr>
      <vt:lpstr>Poljoprivredna proizvodnja (mln. t)</vt:lpstr>
      <vt:lpstr>Vrijednost poljoprivredne proizvodnje</vt:lpstr>
      <vt:lpstr>Najvažnije poljoprivredne grane u Kanadi</vt:lpstr>
      <vt:lpstr>Poljoprivredni poticaji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Obilježja poljoprivrede</vt:lpstr>
      <vt:lpstr>PowerPointova prezentacija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Industrija i poljoprivreda</dc:title>
  <dc:creator>Laura Šakaja</dc:creator>
  <cp:lastModifiedBy>Laura Šakaja</cp:lastModifiedBy>
  <cp:revision>34</cp:revision>
  <dcterms:modified xsi:type="dcterms:W3CDTF">2018-11-06T09:07:59Z</dcterms:modified>
</cp:coreProperties>
</file>